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kiebox" initials="r" lastIdx="1" clrIdx="0">
    <p:extLst>
      <p:ext uri="{19B8F6BF-5375-455C-9EA6-DF929625EA0E}">
        <p15:presenceInfo xmlns:p15="http://schemas.microsoft.com/office/powerpoint/2012/main" userId="rookiebo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61574" autoAdjust="0"/>
  </p:normalViewPr>
  <p:slideViewPr>
    <p:cSldViewPr snapToGrid="0">
      <p:cViewPr varScale="1">
        <p:scale>
          <a:sx n="66" d="100"/>
          <a:sy n="66" d="100"/>
        </p:scale>
        <p:origin x="2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25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24C29C-7D51-A545-A40B-8D6A0068BE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5E46F-360B-AD47-9B1A-DE5A5CEF72D2}" type="slidenum">
              <a:rPr kumimoji="1" lang="ko-KR" altLang="en-US" smtClean="0">
                <a:latin typeface="Arial" panose="020B0604020202020204" pitchFamily="34" charset="0"/>
              </a:rPr>
              <a:t>‹#›</a:t>
            </a:fld>
            <a:endParaRPr kumimoji="1"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83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441AEAC-BC18-40E8-8F7A-161B5B346920}" type="datetimeFigureOut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079E3DB2-9355-4A8D-AE03-A24D244F2D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63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 소개</a:t>
            </a:r>
            <a:endParaRPr lang="en-US" altLang="ko-KR" dirty="0"/>
          </a:p>
          <a:p>
            <a:r>
              <a:rPr lang="ko-KR" altLang="en-US" dirty="0"/>
              <a:t>발표자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들어가기 앞서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98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모델을 훈련시키기 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우선 각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Map Location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각 픽셀당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개씩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수만개의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 만들어주어야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종횡비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(1,2,3,5,7,10)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설정해서 픽셀의 중심에 한번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픽셀의 아래에 한번 적용해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개를 한 픽셀의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로 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kumimoji="1" lang="en-US" altLang="ko-KR" dirty="0"/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중심에 살짝 아래로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개를 내린 이유는 촘촘한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detection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위해서입니다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br>
              <a:rPr lang="ko-KR" altLang="en-US" dirty="0"/>
            </a:b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95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모델은 각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Map Point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각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픽셀마다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다양한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종횡비로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개씩 미리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설정해놓습니다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 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SSD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와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무수히 많은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들이 생깁니다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.)</a:t>
            </a:r>
            <a:endParaRPr lang="ko-KR" alt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하나의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하나의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 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만들어냅니다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offset 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dx,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dy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dw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dh)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confidence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c1, c2)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하나의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feature map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픽셀당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개씩의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들이 존재하므로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12 * 6(4+2) = 72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개의 결과값이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로부터 예측된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offset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dx,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dy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,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dw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dh)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라면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위치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x, y, w, h)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다음과 같이 복구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70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433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로부터 예측된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offset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dx,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dy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,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dw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dh)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라면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위치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x, y, w, h)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다음과 같이 복구할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x : map point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한 픽셀당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 : confidence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l 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예상 위치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g 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정답 위치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N: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은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positive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로 검출된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갯수입니다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a : 1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672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그런데 중요한 것은 우리가 모든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에서 나온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값을 사용하지 않는다는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우리가 미리 만들어놓은 모든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들과 한 이미지의 모든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ground truth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Jaccard Overlap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비교하여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Jaccard Overlap &gt; 0.5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이상인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dafualt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 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positive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Jaccard Over &lt; 0.5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이하인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default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 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negative 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지정합니다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이렇게 나누면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negative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갯수가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positive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갯수보다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현저히 많기 때문에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negative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갯수가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positive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갯수의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배가 되도록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negative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일부를 무시하고 날립니다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 과정을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Hard Negative Mining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이라고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377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51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Training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 끝난 모델에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input image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넣으면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output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 Layer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가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하지만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 Layer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자체로는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Detecting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완성되었다고 할 수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수많은 값들 중 무엇이 진짜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인지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골라주어야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 부분에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NMS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라는 방법이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NMS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수행하면 위처럼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여러개의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후보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predicted box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단일의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Most predicted box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로 추려줍니다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27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정확도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precision)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는 우리가 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Positive 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라고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예상한 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중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맞춘 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의 비율입니다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재현율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recall)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은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실제 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ground truth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중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맞춘 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의 비율입니다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이 두 지표 모두 중요한데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F-Measure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precision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recall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의 비중을 적절히 혼합한 정확도 수치라고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23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일상 환경에서 많이 접할 수 있는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visual object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이며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‘너무 다양한 배경과 글자의 형태’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빛 상태에 따른 글자 상태의 다양성’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54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기존의 방법은 느려</a:t>
            </a:r>
            <a:r>
              <a:rPr kumimoji="1" lang="en-US" altLang="ko-KR" dirty="0"/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“글자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단어 후보 생성”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-&gt; 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후보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필터링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-&gt; “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grouping” 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모델 학습 중의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tuning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 매우 어려웠고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완성된 모델의 속도도 매우 느려서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real-time detection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 적용하기 힘들었다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한계를 극복한 </a:t>
            </a:r>
            <a:r>
              <a:rPr kumimoji="1" lang="en-US" altLang="ko-KR" dirty="0"/>
              <a:t>textboxes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59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object detection </a:t>
            </a:r>
            <a:r>
              <a:rPr kumimoji="1" lang="ko-KR" altLang="en-US" dirty="0"/>
              <a:t>에서 큰 성능향상을 보여준 </a:t>
            </a:r>
            <a:r>
              <a:rPr kumimoji="1" lang="en-US" altLang="ko-KR" dirty="0" err="1"/>
              <a:t>ssd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본따</a:t>
            </a:r>
            <a:r>
              <a:rPr kumimoji="1" lang="ko-KR" altLang="en-US" dirty="0"/>
              <a:t> 만듦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single network </a:t>
            </a:r>
            <a:r>
              <a:rPr kumimoji="1" lang="ko-KR" altLang="en-US" dirty="0"/>
              <a:t>구조라 엄청 빠름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scene text reading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detection,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recognize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textbox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을 수행한다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다양한 </a:t>
            </a:r>
            <a:r>
              <a:rPr kumimoji="1" lang="en-US" altLang="ko-KR" dirty="0"/>
              <a:t>recognition</a:t>
            </a:r>
            <a:r>
              <a:rPr kumimoji="1" lang="ko-KR" altLang="en-US" dirty="0"/>
              <a:t>모델과 연계가 가능하며 특정한 </a:t>
            </a:r>
            <a:r>
              <a:rPr kumimoji="1" lang="en-US" altLang="ko-KR" dirty="0"/>
              <a:t>given set(lexicon</a:t>
            </a:r>
            <a:r>
              <a:rPr kumimoji="1" lang="ko-KR" altLang="en-US" dirty="0" err="1"/>
              <a:t>단어무리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주어졌을때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feedback</a:t>
            </a:r>
            <a:r>
              <a:rPr kumimoji="1" lang="ko-KR" altLang="en-US" dirty="0"/>
              <a:t>을 받아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의 성능을 향상 </a:t>
            </a:r>
            <a:r>
              <a:rPr kumimoji="1" lang="ko-KR" altLang="en-US" dirty="0" err="1"/>
              <a:t>시켜줌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60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scene text reading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분야는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detection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recognition 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나뉘고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</a:t>
            </a:r>
          </a:p>
          <a:p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detection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은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글자자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단위와 단어 단위가 있는데 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단어단위입니다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실제로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SSD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에서 사용하는 모델 구조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box matching scheme , loss function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등을 인용해 거의 그대로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.)</a:t>
            </a: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모델과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CRNN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통한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 recognition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모델을 연결하여 사용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84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92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오직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convolution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pooling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으로만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이루어진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fully-convolutional-network</a:t>
            </a:r>
          </a:p>
          <a:p>
            <a:endParaRPr kumimoji="1" lang="en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연속적인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convolution layer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가 이어진 부분을 “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Base network”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이라고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</a:t>
            </a: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Base network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에서 중간중간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feature map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가져오는 위치를 “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Map Point” 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일컫습니다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Map Point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에서 가져온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feature map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 새로운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convolution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수행해서 만들어낸 이 모델의 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output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 “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 Layer” 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부릅니다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kumimoji="1"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즉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모델은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training (loss function)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 사용되는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output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이 한 값이 아닌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 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Textbox Layer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가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258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61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input images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Base network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거치면서 수많은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feature map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 만들고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,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중간중간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Map point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에서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feature map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 추출해 가로로 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filter([1,5])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 이용한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convolution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수행해</a:t>
            </a:r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다양한 크기의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feature map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을 중간중간 이용하는 이유는 다양한 크기의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text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들을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detection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하기 위해서입니다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E3DB2-9355-4A8D-AE03-A24D244F2D4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78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7FCCB-ABB3-4DC2-8761-EB6A5B65B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0495-3814-4102-8D81-B33008D8E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C090C-33B9-4C11-839C-F38F5C1F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B1B956C-7518-1E4E-82FE-D85601881B3E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15E3F-56D7-46D8-9E40-8D1AF593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2C56D-F1E6-4A7A-A0B8-2AA71B62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46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C1ECF-46AD-4AE3-9977-49F4C642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7A8A76-8658-4A4D-819D-F0E2BD422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E4F4-998C-4433-93B5-8FC469E8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1C312C1-33DE-5843-91F4-43FD503B6223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BB931-DB0C-421D-BA74-47CFF757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1DA6C-9CE8-456B-A7B8-6F364739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42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BF1FEC-DA95-45F0-B043-262F5E31B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E6B325-906A-4773-8CC5-81A64A9A9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5E599-ECC3-49D3-AF31-6FB590A0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FACD660-3073-D441-A2DF-8E81F8452A14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F5D54-98DB-4005-8792-00D448D9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88D88-2E7C-4C84-8ED8-3F99BD93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61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4D5A3-1624-4BF5-9DC2-8F2F0C37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498FD-129D-4BBD-A40E-A5828381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C725A-E1BA-4C74-80B8-D8C4A384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D716B68-AD07-C246-A071-EADAC40D8A20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17F98-67B0-4D94-B811-E207AF12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41F2B-DCAF-475B-BDF3-3142E59C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13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7F142-D868-4D47-8DE8-B92D498A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5CD6F-BA12-435A-BB34-40FBF40D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43E9-59F1-47F4-993F-2ABF820A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30432CA-8CB1-314E-B1CF-CF41FC0184B8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D2232-2C49-4BB9-90D2-A55FC345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275A3-4406-4B12-987C-68223BF9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27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BC175-E5A0-4182-82DA-A713EE42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B4081-C47E-46E1-82A9-418E19459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50DD7-D9CB-4066-8CE0-AC1AC6C06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A55F61-E7A5-413B-922B-D1E79E23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C23F080C-7E98-9C4C-AAE2-929C3AE1D081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47764E-712C-426B-BC97-2F65F6FF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0E940E-2F49-4B36-875A-D20DFE25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11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98614-FB27-43F7-B725-62CECB58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70810-20E6-44B3-B433-DC444D025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7185A-914E-487B-A600-723A72A2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D3665B-65D1-43DA-86AB-D8036636B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D7A644-DD5E-4AC2-A585-8F65D97B6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399FD-5ACE-45E7-89FE-28B222CA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A2F1F170-E2DB-A241-86FF-0976CCCB9A9F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5895A4-B5F4-412C-9D2A-D0B239C6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93C410-4DE6-48C4-BB54-0E382308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90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0CD43-8CBC-45AC-A612-CEE635FD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8BD46-8F59-463C-BD5A-75C1FEF9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9F30357-9717-BA43-9506-DB1807F28CAC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7D4F8F-2E4D-47A2-AC96-7F8D4DCE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48B577-25A9-4C69-BCA9-24EDD38F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6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35B5AE-BC2F-4B93-9661-3E9B4A5B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FF19A71D-3657-304B-8746-E456D60807B6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CB7160-442A-4872-8B20-8C82AB0F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F7F6F1-ACDE-4D6A-B209-F729BC94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81628-E47D-4A1E-A41E-C6DE2EEF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08A9B-D7CE-48FC-8FD4-D5DA32E44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7BB14-169E-40CF-85A3-C7CB1BADC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DA67D2-DA77-4423-9CDE-77266058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CE27FA52-4EB9-AC42-ABA2-D0CEACE0B6F6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D72CFE-BDD1-4020-979D-8BD30AB4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77B90-4B3D-40C5-A932-A6FB9D9F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14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3258A-4526-47AF-8567-1022066E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D8FEC8-8915-40AC-A0DC-2F01A7409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E1132-92F9-4E34-8B9C-F06DF90B3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B15D7D-049D-40BA-8168-10BCCBDA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75BA8E1-213B-804F-BD8A-71C3D7A68CBB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8E4799-93F9-4B3F-8448-E5FD6B19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BA5B1-98A1-4D59-A3B1-C0912D24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39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ED5DF4-E30B-407A-8291-22B85337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6D6C0-C330-4664-8142-0FFAD11F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EB5A7-8C55-4968-8AC5-AABB8027C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90FF4A-D35C-844D-84F8-E5EF6396B5CC}" type="datetime1">
              <a:rPr lang="ko-KR" altLang="en-US" smtClean="0"/>
              <a:pPr/>
              <a:t>2019. 6. 10.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0010C9-80FD-46D2-BFF8-9661E6392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9B8D5-70A9-4AD0-AFE7-7A5E8182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A8FFD3E-125C-4993-BBCE-0AD5A29F2A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25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C5307-06D1-4B86-8448-E154C52BA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altLang="ko-KR" dirty="0" err="1"/>
              <a:t>TextBoxes</a:t>
            </a:r>
            <a:r>
              <a:rPr lang="en" altLang="ko-KR" dirty="0"/>
              <a:t>: A Fast Text Detector with a Single Deep Neural Network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384FE6-4632-4A0A-AE7C-52214A51F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602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" altLang="ko-KR" dirty="0" err="1"/>
              <a:t>Minghui</a:t>
            </a:r>
            <a:r>
              <a:rPr lang="en" altLang="ko-KR" dirty="0"/>
              <a:t> Liao∗ , </a:t>
            </a:r>
            <a:r>
              <a:rPr lang="en" altLang="ko-KR" dirty="0" err="1"/>
              <a:t>Baoguang</a:t>
            </a:r>
            <a:r>
              <a:rPr lang="en" altLang="ko-KR" dirty="0"/>
              <a:t> Shi∗ , Xiang Bai† , </a:t>
            </a:r>
            <a:r>
              <a:rPr lang="en" altLang="ko-KR" dirty="0" err="1"/>
              <a:t>Xinggang</a:t>
            </a:r>
            <a:r>
              <a:rPr lang="en" altLang="ko-KR" dirty="0"/>
              <a:t> Wang, </a:t>
            </a:r>
            <a:r>
              <a:rPr lang="en" altLang="ko-KR" dirty="0" err="1"/>
              <a:t>Wenyu</a:t>
            </a:r>
            <a:r>
              <a:rPr lang="en" altLang="ko-KR" dirty="0"/>
              <a:t> Liu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21 Nov 2016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2019. 06. 13</a:t>
            </a:r>
          </a:p>
          <a:p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Minji Jo, </a:t>
            </a:r>
            <a:r>
              <a:rPr lang="en-US" altLang="ko-KR" sz="2200" dirty="0" err="1">
                <a:latin typeface="Arial" panose="020B0604020202020204" pitchFamily="34" charset="0"/>
                <a:cs typeface="Arial" panose="020B0604020202020204" pitchFamily="34" charset="0"/>
              </a:rPr>
              <a:t>Hanyang</a:t>
            </a:r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 Univ.</a:t>
            </a:r>
            <a:endParaRPr lang="ko-KR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075A7-3FE5-FB47-9EE0-7AAEF7FE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7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"/>
    </mc:Choice>
    <mc:Fallback xmlns="">
      <p:transition spd="slow" advTm="12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C3AE4-493D-514E-8A87-E5025E73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059D8-4920-3D40-A698-C7550B81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9D3A9F-37C4-1149-9D26-AD2E166D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67" y="1466972"/>
            <a:ext cx="9198066" cy="52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C3AE4-493D-514E-8A87-E5025E73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059D8-4920-3D40-A698-C7550B81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9D3A9F-37C4-1149-9D26-AD2E166D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967" y="1466972"/>
            <a:ext cx="9198066" cy="52545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D108FA-02AB-594B-94D8-97F764AB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36" y="5157473"/>
            <a:ext cx="74676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5ED7A-5620-CD40-AAD3-BF4A6930AD57}"/>
              </a:ext>
            </a:extLst>
          </p:cNvPr>
          <p:cNvSpPr txBox="1"/>
          <p:nvPr/>
        </p:nvSpPr>
        <p:spPr>
          <a:xfrm>
            <a:off x="9284208" y="4462341"/>
            <a:ext cx="290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Arial" panose="020B0604020202020204" pitchFamily="34" charset="0"/>
              </a:rPr>
              <a:t>Text-box Layers</a:t>
            </a:r>
            <a:endParaRPr kumimoji="1" lang="ko-KR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AE33DF6-4DD0-2444-8FCA-EFAFB6994B12}"/>
              </a:ext>
            </a:extLst>
          </p:cNvPr>
          <p:cNvSpPr/>
          <p:nvPr/>
        </p:nvSpPr>
        <p:spPr>
          <a:xfrm>
            <a:off x="2414016" y="4946587"/>
            <a:ext cx="8281017" cy="1546288"/>
          </a:xfrm>
          <a:prstGeom prst="frame">
            <a:avLst>
              <a:gd name="adj1" fmla="val 11317"/>
            </a:avLst>
          </a:prstGeom>
          <a:solidFill>
            <a:srgbClr val="FF0000">
              <a:alpha val="82000"/>
            </a:srgb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A52F101-E33D-1944-B25F-EE04BD066C75}"/>
              </a:ext>
            </a:extLst>
          </p:cNvPr>
          <p:cNvSpPr/>
          <p:nvPr/>
        </p:nvSpPr>
        <p:spPr>
          <a:xfrm>
            <a:off x="9284208" y="3429000"/>
            <a:ext cx="1410825" cy="74066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1996C-3034-3842-B4B2-46D9501C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default box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95896-A246-AD49-A15C-6A32C996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3828" cy="4351338"/>
          </a:xfrm>
        </p:spPr>
        <p:txBody>
          <a:bodyPr/>
          <a:lstStyle/>
          <a:p>
            <a:r>
              <a:rPr lang="en" altLang="ko-KR" dirty="0"/>
              <a:t>words tend to have large aspect ratios</a:t>
            </a:r>
          </a:p>
          <a:p>
            <a:endParaRPr kumimoji="1" lang="en" altLang="ko-KR" dirty="0"/>
          </a:p>
          <a:p>
            <a:r>
              <a:rPr lang="en" altLang="ko-KR" dirty="0"/>
              <a:t>we define 6 aspect ratios (1,2,3,5,7,10)</a:t>
            </a:r>
          </a:p>
          <a:p>
            <a:endParaRPr kumimoji="1" lang="en" altLang="ko-KR" dirty="0"/>
          </a:p>
          <a:p>
            <a:r>
              <a:rPr kumimoji="1" lang="en" altLang="ko-KR" dirty="0"/>
              <a:t>center 6 + </a:t>
            </a:r>
            <a:r>
              <a:rPr kumimoji="1" lang="en-US" altLang="ko-KR" dirty="0"/>
              <a:t>a</a:t>
            </a:r>
            <a:r>
              <a:rPr lang="en" altLang="ko-KR" dirty="0"/>
              <a:t> little below</a:t>
            </a:r>
            <a:r>
              <a:rPr lang="ko-KR" altLang="en-US" dirty="0"/>
              <a:t> </a:t>
            </a:r>
            <a:r>
              <a:rPr lang="en-US" altLang="ko-KR" dirty="0"/>
              <a:t>6 = 12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C5A9B8-72FA-B84E-B416-B4B0CBC8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521686-8E76-7045-A697-BFD76B81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28" y="1825625"/>
            <a:ext cx="4271772" cy="41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3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B48B9-4ED6-AE4B-8D17-3AA73AF5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Text-box Layers 72 channel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7B138-911B-E949-9EAA-B0955733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each pixel </a:t>
            </a:r>
            <a:r>
              <a:rPr kumimoji="1" lang="ko-KR" altLang="en-US" dirty="0"/>
              <a:t> </a:t>
            </a:r>
            <a:r>
              <a:rPr kumimoji="1" lang="en-US" altLang="ko-KR" dirty="0"/>
              <a:t>on Map Point has 12 default box.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 default box makes 1 predicted box.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predicted box has 4-d offset value(dx, </a:t>
            </a:r>
            <a:r>
              <a:rPr kumimoji="1" lang="en-US" altLang="ko-KR" dirty="0" err="1"/>
              <a:t>dy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dw</a:t>
            </a:r>
            <a:r>
              <a:rPr kumimoji="1" lang="en-US" altLang="ko-KR" dirty="0"/>
              <a:t>, dh) and 2-d confidence value(c1, c2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R" dirty="0"/>
              <a:t>presence scores</a:t>
            </a:r>
            <a:r>
              <a:rPr lang="en-US" altLang="ko-KR" dirty="0"/>
              <a:t>)</a:t>
            </a:r>
            <a:r>
              <a:rPr lang="en" altLang="ko-KR" dirty="0"/>
              <a:t> 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72 = 12 * 6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C355C-C4DC-F94A-81CD-D9FD71CA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16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5F45-3EAF-8B4E-840C-BBFF456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674"/>
            <a:ext cx="10515600" cy="1325563"/>
          </a:xfrm>
        </p:spPr>
        <p:txBody>
          <a:bodyPr/>
          <a:lstStyle/>
          <a:p>
            <a:r>
              <a:rPr lang="en" altLang="ko-KR" dirty="0"/>
              <a:t>4. Loss Function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EED86-C0FC-ED40-9552-0E099E8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96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DD4F1-6713-FF40-B6B2-06BE0F416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loss function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3ECC8-0642-FF4C-B8BB-45C37A18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8FFD3E-125C-4993-BBCE-0AD5A29F2AF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756953-397F-C245-ABCD-EBAB3C16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565"/>
            <a:ext cx="10515600" cy="3288948"/>
          </a:xfrm>
        </p:spPr>
        <p:txBody>
          <a:bodyPr/>
          <a:lstStyle/>
          <a:p>
            <a:r>
              <a:rPr lang="en" altLang="ko-KR" dirty="0"/>
              <a:t>total loss = confidence loss + location loss</a:t>
            </a:r>
          </a:p>
          <a:p>
            <a:endParaRPr lang="en" altLang="ko-KR" dirty="0"/>
          </a:p>
          <a:p>
            <a:r>
              <a:rPr lang="en" altLang="ko-KR" dirty="0"/>
              <a:t>confidence loss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2-class </a:t>
            </a:r>
            <a:r>
              <a:rPr lang="en" altLang="ko-KR" dirty="0"/>
              <a:t>SoftMax loss </a:t>
            </a:r>
            <a:r>
              <a:rPr lang="en-US" altLang="ko-KR" dirty="0"/>
              <a:t>function.</a:t>
            </a:r>
          </a:p>
          <a:p>
            <a:endParaRPr lang="en-US" altLang="ko-KR" dirty="0"/>
          </a:p>
          <a:p>
            <a:r>
              <a:rPr lang="en" altLang="ko-KR" dirty="0"/>
              <a:t>location loss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" altLang="ko-KR" dirty="0"/>
              <a:t>smooth_L1 loss </a:t>
            </a:r>
            <a:r>
              <a:rPr lang="en-US" altLang="ko-KR" dirty="0"/>
              <a:t>function.</a:t>
            </a:r>
            <a:endParaRPr lang="en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8236D7-CD38-7F4D-A879-BD4A828D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592239"/>
            <a:ext cx="6897205" cy="21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7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502B84-9844-3A4A-9079-CFE87BDD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7BDDB-4AFF-0E4C-A6EB-8BEC0849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6192"/>
            <a:ext cx="10203861" cy="5142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3B8976-ED2F-844A-A253-627C0D96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42290"/>
            <a:ext cx="5651363" cy="7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242B8-1A63-AD4F-9672-D2764547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Optimizer 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D918C-B4BF-1E4B-80C2-CB9118A3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1703"/>
          </a:xfrm>
        </p:spPr>
        <p:txBody>
          <a:bodyPr/>
          <a:lstStyle/>
          <a:p>
            <a:r>
              <a:rPr lang="en" altLang="ko-KR" dirty="0"/>
              <a:t>Jaccard Overlap &amp; Hard Negative Mining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4E117-EE6D-3648-A134-B0C44D9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EB920E-70AB-944F-85AE-6DCC1EC0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34" y="2977769"/>
            <a:ext cx="3679068" cy="2828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156BA2-115D-3640-97CD-AF192D4DD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76" y="2977769"/>
            <a:ext cx="434644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1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5F45-3EAF-8B4E-840C-BBFF456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674"/>
            <a:ext cx="10515600" cy="1325563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" altLang="ko-KR" dirty="0"/>
              <a:t>. Validation/Test Phase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EED86-C0FC-ED40-9552-0E099E8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1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5F5C9-DC65-8D47-A06C-BA4AF224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altLang="ko-KR" dirty="0"/>
              <a:t>Non Maximum Suppression (NMS)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E0E3B-2C67-C540-9F09-056AF2402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281"/>
            <a:ext cx="3797807" cy="42726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2000" dirty="0"/>
          </a:p>
          <a:p>
            <a:r>
              <a:rPr lang="en" altLang="ko-KR" dirty="0"/>
              <a:t>Textbox Layer is an output.</a:t>
            </a:r>
          </a:p>
          <a:p>
            <a:r>
              <a:rPr lang="en" altLang="ko-KR" dirty="0"/>
              <a:t>However, it does not mean that Detecting is complete</a:t>
            </a:r>
          </a:p>
          <a:p>
            <a:r>
              <a:rPr lang="en" altLang="ko-KR" dirty="0"/>
              <a:t>You have to pick out the real Predicted Box.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484F3-ABEE-0243-B8FC-9EE28FC15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" r="681" b="-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F6E74-C6D8-9043-B6CF-CF7BC287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A8FFD3E-125C-4993-BBCE-0AD5A29F2AFB}" type="slidenum">
              <a:rPr lang="ko-KR" altLang="en-US" smtClean="0"/>
              <a:pPr>
                <a:spcAft>
                  <a:spcPts val="600"/>
                </a:spcAft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44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5F45-3EAF-8B4E-840C-BBFF456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674"/>
            <a:ext cx="10515600" cy="1325563"/>
          </a:xfrm>
        </p:spPr>
        <p:txBody>
          <a:bodyPr/>
          <a:lstStyle/>
          <a:p>
            <a:r>
              <a:rPr lang="en" altLang="ko-KR" dirty="0"/>
              <a:t>1. Introduction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EED86-C0FC-ED40-9552-0E099E8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99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B3F00-A1B4-EC48-B1C5-117A8F25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" altLang="ko-KR" dirty="0"/>
              <a:t>Model Accuracy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DF588-F9DA-0E4E-A1A3-929D5669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686183"/>
          </a:xfrm>
        </p:spPr>
        <p:txBody>
          <a:bodyPr>
            <a:normAutofit/>
          </a:bodyPr>
          <a:lstStyle/>
          <a:p>
            <a:r>
              <a:rPr lang="en" altLang="ko-KR" sz="2000" dirty="0"/>
              <a:t>F-Measure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EC2B9-917C-FE43-AC6F-6A231753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806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A8FFD3E-125C-4993-BBCE-0AD5A29F2AFB}" type="slidenum">
              <a:rPr lang="ko-KR" altLang="en-US" smtClean="0"/>
              <a:pPr>
                <a:spcAft>
                  <a:spcPts val="600"/>
                </a:spcAft>
              </a:pPr>
              <a:t>20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B5E325-2664-E149-A509-239330645AB9}"/>
              </a:ext>
            </a:extLst>
          </p:cNvPr>
          <p:cNvGrpSpPr/>
          <p:nvPr/>
        </p:nvGrpSpPr>
        <p:grpSpPr>
          <a:xfrm>
            <a:off x="800100" y="2682941"/>
            <a:ext cx="6082167" cy="3194828"/>
            <a:chOff x="5606092" y="2069330"/>
            <a:chExt cx="6082167" cy="31948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BE712E-9F41-C940-B392-FA6213E4F5A5}"/>
                </a:ext>
              </a:extLst>
            </p:cNvPr>
            <p:cNvSpPr/>
            <p:nvPr/>
          </p:nvSpPr>
          <p:spPr>
            <a:xfrm>
              <a:off x="6761284" y="3362206"/>
              <a:ext cx="3782568" cy="11183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76AE26-77A7-9A41-97B8-8070424178EF}"/>
                </a:ext>
              </a:extLst>
            </p:cNvPr>
            <p:cNvGrpSpPr/>
            <p:nvPr/>
          </p:nvGrpSpPr>
          <p:grpSpPr>
            <a:xfrm>
              <a:off x="5606092" y="2069330"/>
              <a:ext cx="6082167" cy="3194828"/>
              <a:chOff x="2651760" y="2136124"/>
              <a:chExt cx="6082167" cy="3194828"/>
            </a:xfrm>
          </p:grpSpPr>
          <p:sp>
            <p:nvSpPr>
              <p:cNvPr id="7" name="액자 6">
                <a:extLst>
                  <a:ext uri="{FF2B5EF4-FFF2-40B4-BE49-F238E27FC236}">
                    <a16:creationId xmlns:a16="http://schemas.microsoft.com/office/drawing/2014/main" id="{2EF62331-0202-7846-8608-82392B570B55}"/>
                  </a:ext>
                </a:extLst>
              </p:cNvPr>
              <p:cNvSpPr/>
              <p:nvPr/>
            </p:nvSpPr>
            <p:spPr>
              <a:xfrm>
                <a:off x="2651760" y="2578608"/>
                <a:ext cx="2743200" cy="2752344"/>
              </a:xfrm>
              <a:prstGeom prst="frame">
                <a:avLst>
                  <a:gd name="adj1" fmla="val 3167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" name="액자 7">
                <a:extLst>
                  <a:ext uri="{FF2B5EF4-FFF2-40B4-BE49-F238E27FC236}">
                    <a16:creationId xmlns:a16="http://schemas.microsoft.com/office/drawing/2014/main" id="{9C5C5213-D47F-9043-861D-9ED1B6CC9EAB}"/>
                  </a:ext>
                </a:extLst>
              </p:cNvPr>
              <p:cNvSpPr/>
              <p:nvPr/>
            </p:nvSpPr>
            <p:spPr>
              <a:xfrm>
                <a:off x="3806952" y="3429000"/>
                <a:ext cx="3782568" cy="1097280"/>
              </a:xfrm>
              <a:prstGeom prst="frame">
                <a:avLst>
                  <a:gd name="adj1" fmla="val 41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CF87BC-A994-3040-B8B6-F3B83C9DFC89}"/>
                  </a:ext>
                </a:extLst>
              </p:cNvPr>
              <p:cNvSpPr txBox="1"/>
              <p:nvPr/>
            </p:nvSpPr>
            <p:spPr>
              <a:xfrm>
                <a:off x="2651760" y="2136124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>
                    <a:latin typeface="Arial" panose="020B0604020202020204" pitchFamily="34" charset="0"/>
                  </a:rPr>
                  <a:t>real text</a:t>
                </a:r>
                <a:endParaRPr kumimoji="1" lang="ko-KR" altLang="en-US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02A099-C288-B84C-B24F-421FF88850C1}"/>
                  </a:ext>
                </a:extLst>
              </p:cNvPr>
              <p:cNvSpPr txBox="1"/>
              <p:nvPr/>
            </p:nvSpPr>
            <p:spPr>
              <a:xfrm>
                <a:off x="6004560" y="3004804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>
                    <a:latin typeface="Arial" panose="020B0604020202020204" pitchFamily="34" charset="0"/>
                  </a:rPr>
                  <a:t>detected text</a:t>
                </a:r>
                <a:endParaRPr kumimoji="1" lang="ko-KR" altLang="en-US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68D3A-31D0-744F-8E3F-49CDE42564CA}"/>
                  </a:ext>
                </a:extLst>
              </p:cNvPr>
              <p:cNvSpPr txBox="1"/>
              <p:nvPr/>
            </p:nvSpPr>
            <p:spPr>
              <a:xfrm>
                <a:off x="2735697" y="3654474"/>
                <a:ext cx="1071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False </a:t>
                </a:r>
              </a:p>
              <a:p>
                <a:pPr algn="ctr"/>
                <a:r>
                  <a:rPr kumimoji="1" lang="en-US" altLang="ko-KR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negative</a:t>
                </a:r>
                <a:endParaRPr kumimoji="1" lang="ko-KR" altLang="en-US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DBC31-AB34-3A42-9B7A-8091B93793A3}"/>
                  </a:ext>
                </a:extLst>
              </p:cNvPr>
              <p:cNvSpPr txBox="1"/>
              <p:nvPr/>
            </p:nvSpPr>
            <p:spPr>
              <a:xfrm>
                <a:off x="4078224" y="3654474"/>
                <a:ext cx="9862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True</a:t>
                </a:r>
              </a:p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positive</a:t>
                </a:r>
                <a:endParaRPr kumimoji="1" lang="ko-KR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4E25AA-A26D-BE41-8A6E-49060B07A9FE}"/>
                  </a:ext>
                </a:extLst>
              </p:cNvPr>
              <p:cNvSpPr txBox="1"/>
              <p:nvPr/>
            </p:nvSpPr>
            <p:spPr>
              <a:xfrm>
                <a:off x="5999092" y="3654474"/>
                <a:ext cx="9862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False</a:t>
                </a:r>
              </a:p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positive</a:t>
                </a:r>
                <a:endParaRPr kumimoji="1" lang="ko-KR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E7A256-731A-2346-890D-CB815A562AE7}"/>
                  </a:ext>
                </a:extLst>
              </p:cNvPr>
              <p:cNvSpPr txBox="1"/>
              <p:nvPr/>
            </p:nvSpPr>
            <p:spPr>
              <a:xfrm>
                <a:off x="7662672" y="3654474"/>
                <a:ext cx="1071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True</a:t>
                </a:r>
              </a:p>
              <a:p>
                <a:pPr algn="ctr"/>
                <a:r>
                  <a:rPr kumimoji="1" lang="en-US" altLang="ko-KR" dirty="0">
                    <a:latin typeface="Arial" panose="020B0604020202020204" pitchFamily="34" charset="0"/>
                  </a:rPr>
                  <a:t>negative</a:t>
                </a:r>
                <a:endParaRPr kumimoji="1" lang="ko-KR" altLang="en-US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A1975C-D09D-944B-84B2-3B7B7EDC7B8E}"/>
              </a:ext>
            </a:extLst>
          </p:cNvPr>
          <p:cNvGrpSpPr/>
          <p:nvPr/>
        </p:nvGrpSpPr>
        <p:grpSpPr>
          <a:xfrm>
            <a:off x="7194177" y="1807337"/>
            <a:ext cx="4473567" cy="1466151"/>
            <a:chOff x="4997645" y="4664577"/>
            <a:chExt cx="5444803" cy="17183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4A5EF8-724B-4941-A1C1-D44855DF3F64}"/>
                </a:ext>
              </a:extLst>
            </p:cNvPr>
            <p:cNvSpPr txBox="1"/>
            <p:nvPr/>
          </p:nvSpPr>
          <p:spPr>
            <a:xfrm>
              <a:off x="4997645" y="5247995"/>
              <a:ext cx="1861057" cy="46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Arial" panose="020B0604020202020204" pitchFamily="34" charset="0"/>
                </a:rPr>
                <a:t>precision = </a:t>
              </a:r>
              <a:endParaRPr kumimoji="1" lang="ko-KR" altLang="en-US" sz="2000" b="1" dirty="0">
                <a:latin typeface="Arial" panose="020B0604020202020204" pitchFamily="34" charset="0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4AB7795-8EE3-6E41-AE51-826DDD9C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2500" y="5595557"/>
              <a:ext cx="2679700" cy="7874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D47BA8-4467-E84A-BE14-0FC426FB4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3550" y="4664577"/>
              <a:ext cx="1054100" cy="762000"/>
            </a:xfrm>
            <a:prstGeom prst="rect">
              <a:avLst/>
            </a:prstGeom>
          </p:spPr>
        </p:pic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EF302F28-F8C4-E144-9AC5-9693644F5AA9}"/>
                </a:ext>
              </a:extLst>
            </p:cNvPr>
            <p:cNvCxnSpPr/>
            <p:nvPr/>
          </p:nvCxnSpPr>
          <p:spPr>
            <a:xfrm>
              <a:off x="6858000" y="5511152"/>
              <a:ext cx="358444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10B50B-D3F4-FB41-BE67-43D077432069}"/>
              </a:ext>
            </a:extLst>
          </p:cNvPr>
          <p:cNvGrpSpPr/>
          <p:nvPr/>
        </p:nvGrpSpPr>
        <p:grpSpPr>
          <a:xfrm>
            <a:off x="7554979" y="3730752"/>
            <a:ext cx="4112765" cy="2607309"/>
            <a:chOff x="5402998" y="4919471"/>
            <a:chExt cx="4362794" cy="2745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7CA03C-507F-2B42-838B-AF64517D0E7C}"/>
                </a:ext>
              </a:extLst>
            </p:cNvPr>
            <p:cNvSpPr txBox="1"/>
            <p:nvPr/>
          </p:nvSpPr>
          <p:spPr>
            <a:xfrm>
              <a:off x="5402998" y="5440415"/>
              <a:ext cx="1143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Arial" panose="020B0604020202020204" pitchFamily="34" charset="0"/>
                </a:rPr>
                <a:t>recall = </a:t>
              </a:r>
              <a:endParaRPr kumimoji="1" lang="ko-KR" altLang="en-US" sz="2000" b="1" dirty="0">
                <a:latin typeface="Arial" panose="020B0604020202020204" pitchFamily="34" charset="0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AC4C31B-0274-234D-A99D-F85CB3F4B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9349" y="4919471"/>
              <a:ext cx="914476" cy="648969"/>
            </a:xfrm>
            <a:prstGeom prst="rect">
              <a:avLst/>
            </a:prstGeom>
          </p:spPr>
        </p:pic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7EA1C396-B524-1A46-82B0-4AADD4166EDC}"/>
                </a:ext>
              </a:extLst>
            </p:cNvPr>
            <p:cNvCxnSpPr/>
            <p:nvPr/>
          </p:nvCxnSpPr>
          <p:spPr>
            <a:xfrm>
              <a:off x="6656134" y="5640470"/>
              <a:ext cx="310965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DA4B32-CF89-3F4B-9EB3-FB3DA7959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2113" y="5734089"/>
              <a:ext cx="1917700" cy="193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23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9F5A5F-FCDF-6744-9E28-8E2AA4C3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EE1636-53C5-E14F-997E-39F22521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0A8FFD3E-125C-4993-BBCE-0AD5A29F2AFB}" type="slidenum">
              <a:rPr lang="en-US" altLang="ko-KR" smtClean="0"/>
              <a:pPr latinLnBrk="0">
                <a:spcAft>
                  <a:spcPts val="600"/>
                </a:spcAft>
              </a:pPr>
              <a:t>21</a:t>
            </a:fld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1432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FA8439-E8B7-124A-825E-23B5DB435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5843D8-8733-0D41-942A-50704D78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86" y="643466"/>
            <a:ext cx="8827828" cy="58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5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F9D31-6210-8C4B-AA5D-2E3F6FBF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ko-KR" dirty="0"/>
              <a:t>scene text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CA8878-CB14-BC4D-B005-E43B298E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9919" cy="4351338"/>
          </a:xfrm>
        </p:spPr>
        <p:txBody>
          <a:bodyPr/>
          <a:lstStyle/>
          <a:p>
            <a:r>
              <a:rPr lang="en" altLang="ko-KR" dirty="0"/>
              <a:t>one of the most general visual objects</a:t>
            </a:r>
          </a:p>
          <a:p>
            <a:pPr lvl="1"/>
            <a:r>
              <a:rPr lang="en" altLang="ko-KR" dirty="0"/>
              <a:t>road signs, license plates, product packages, </a:t>
            </a:r>
            <a:r>
              <a:rPr lang="en" altLang="ko-KR" dirty="0" err="1"/>
              <a:t>etc</a:t>
            </a:r>
            <a:endParaRPr lang="en" altLang="ko-KR" dirty="0"/>
          </a:p>
          <a:p>
            <a:pPr lvl="1"/>
            <a:endParaRPr kumimoji="1" lang="en" altLang="ko-KR" dirty="0"/>
          </a:p>
          <a:p>
            <a:pPr lvl="1"/>
            <a:endParaRPr kumimoji="1" lang="en" altLang="ko-KR" dirty="0"/>
          </a:p>
          <a:p>
            <a:r>
              <a:rPr lang="en" altLang="ko-KR" dirty="0"/>
              <a:t>much more challenging, </a:t>
            </a:r>
          </a:p>
          <a:p>
            <a:pPr lvl="1"/>
            <a:r>
              <a:rPr lang="en" altLang="ko-KR" dirty="0"/>
              <a:t>the large variations in both foreground text and background objects, as well as uncontrollable lighting conditions, etc.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DE489-A2BF-C541-ABCB-DF7E4917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8FFD3E-125C-4993-BBCE-0AD5A29F2AFB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6BE62-9555-3740-AF12-56CC23FB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556" y="2036526"/>
            <a:ext cx="3781287" cy="33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1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EA11D-14EA-1F49-B369-03A54724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traditional text detection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060BF-ACBF-DF48-8D22-AD3464FDF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slow</a:t>
            </a:r>
          </a:p>
          <a:p>
            <a:pPr lvl="1"/>
            <a:r>
              <a:rPr lang="en" altLang="ko-KR" dirty="0"/>
              <a:t>1. character/word candidate generation</a:t>
            </a:r>
          </a:p>
          <a:p>
            <a:pPr lvl="1"/>
            <a:r>
              <a:rPr kumimoji="1" lang="en" altLang="ko-KR" dirty="0"/>
              <a:t>2. </a:t>
            </a:r>
            <a:r>
              <a:rPr lang="en" altLang="ko-KR" dirty="0"/>
              <a:t>candidate filtering</a:t>
            </a:r>
          </a:p>
          <a:p>
            <a:pPr lvl="1"/>
            <a:r>
              <a:rPr kumimoji="1" lang="en" altLang="ko-KR" dirty="0"/>
              <a:t>3. </a:t>
            </a:r>
            <a:r>
              <a:rPr lang="en" altLang="ko-KR" dirty="0"/>
              <a:t>grouping</a:t>
            </a:r>
          </a:p>
          <a:p>
            <a:pPr lvl="1"/>
            <a:endParaRPr kumimoji="1" lang="en" altLang="ko-KR" dirty="0"/>
          </a:p>
          <a:p>
            <a:r>
              <a:rPr kumimoji="1" lang="en-US" altLang="ko-KR" dirty="0"/>
              <a:t>no real-time detection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so, textboxes is here.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FEE75-4764-3A4B-858D-1DF36157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94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374BA-D5DE-8E4B-A11A-BA057EEA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textboxes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15E3E-E7C6-1B43-86E4-E15DCCC48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based SSD(object detection) </a:t>
            </a:r>
          </a:p>
          <a:p>
            <a:endParaRPr kumimoji="1" lang="en-US" altLang="ko-KR" dirty="0"/>
          </a:p>
          <a:p>
            <a:r>
              <a:rPr lang="en" altLang="ko-KR" dirty="0"/>
              <a:t>single network : </a:t>
            </a:r>
            <a:r>
              <a:rPr kumimoji="1" lang="en-US" altLang="ko-KR" dirty="0"/>
              <a:t>fast and </a:t>
            </a:r>
            <a:r>
              <a:rPr lang="en" altLang="ko-KR" dirty="0"/>
              <a:t>accurate text detector</a:t>
            </a:r>
          </a:p>
          <a:p>
            <a:endParaRPr kumimoji="1" lang="en" altLang="ko-KR" dirty="0"/>
          </a:p>
          <a:p>
            <a:r>
              <a:rPr lang="en" altLang="ko-KR" dirty="0"/>
              <a:t>The recognizer not only provides extra recognition outputs, but also regularizes text detection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0705FC-FBDD-F647-A80E-D01D39CE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81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5F45-3EAF-8B4E-840C-BBFF456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674"/>
            <a:ext cx="10515600" cy="1325563"/>
          </a:xfrm>
        </p:spPr>
        <p:txBody>
          <a:bodyPr/>
          <a:lstStyle/>
          <a:p>
            <a:r>
              <a:rPr lang="en" altLang="ko-KR" dirty="0"/>
              <a:t>2. Related Works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EED86-C0FC-ED40-9552-0E099E8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8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CA9F-27CD-AE48-8340-DB0DB781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This paper,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8D21A-1671-6F49-AE86-4F215C63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word based detection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lang="en" altLang="ko-KR" dirty="0"/>
              <a:t>Single shot </a:t>
            </a:r>
            <a:r>
              <a:rPr lang="en" altLang="ko-KR" dirty="0" err="1"/>
              <a:t>mulit</a:t>
            </a:r>
            <a:r>
              <a:rPr lang="en-US" altLang="ko-KR" dirty="0" err="1"/>
              <a:t>i</a:t>
            </a:r>
            <a:r>
              <a:rPr lang="en" altLang="ko-KR" dirty="0"/>
              <a:t>box detector</a:t>
            </a:r>
            <a:r>
              <a:rPr lang="ko-KR" altLang="en-US" dirty="0"/>
              <a:t> </a:t>
            </a:r>
            <a:r>
              <a:rPr lang="en-US" altLang="ko-KR" dirty="0"/>
              <a:t>(SSD)</a:t>
            </a:r>
            <a:endParaRPr lang="en" altLang="ko-KR" dirty="0"/>
          </a:p>
          <a:p>
            <a:endParaRPr kumimoji="1" lang="en" altLang="ko-KR" dirty="0"/>
          </a:p>
          <a:p>
            <a:r>
              <a:rPr kumimoji="1" lang="en-US" altLang="ko-KR" dirty="0"/>
              <a:t>textboxes (detection) + CRNN (recognition)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4FCED-03F1-CD4F-9912-7DF554F4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40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5F45-3EAF-8B4E-840C-BBFF456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674"/>
            <a:ext cx="10515600" cy="1325563"/>
          </a:xfrm>
        </p:spPr>
        <p:txBody>
          <a:bodyPr/>
          <a:lstStyle/>
          <a:p>
            <a:r>
              <a:rPr lang="en" altLang="ko-KR" dirty="0"/>
              <a:t>3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ko-KR" dirty="0"/>
              <a:t>Training Phase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EED86-C0FC-ED40-9552-0E099E8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08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C82C8-A34C-EA46-A52E-8A4A30B6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Architecture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CBC910-CA8E-454B-9D4B-8C4E4F8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FD3E-125C-4993-BBCE-0AD5A29F2AF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B21F2-72C4-A646-BC5C-CA436BB7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16" y="1866410"/>
            <a:ext cx="10455984" cy="43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0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734</Words>
  <Application>Microsoft Macintosh PowerPoint</Application>
  <PresentationFormat>와이드스크린</PresentationFormat>
  <Paragraphs>225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Arial</vt:lpstr>
      <vt:lpstr>Office 테마</vt:lpstr>
      <vt:lpstr>TextBoxes: A Fast Text Detector with a Single Deep Neural Network</vt:lpstr>
      <vt:lpstr>1. Introduction</vt:lpstr>
      <vt:lpstr>scene text detection</vt:lpstr>
      <vt:lpstr>traditional text detection</vt:lpstr>
      <vt:lpstr>textboxes</vt:lpstr>
      <vt:lpstr>2. Related Works</vt:lpstr>
      <vt:lpstr>This paper, </vt:lpstr>
      <vt:lpstr>3. Training Phase </vt:lpstr>
      <vt:lpstr>Architecture</vt:lpstr>
      <vt:lpstr>SSD</vt:lpstr>
      <vt:lpstr>SSD</vt:lpstr>
      <vt:lpstr>default box</vt:lpstr>
      <vt:lpstr>Text-box Layers 72 channel</vt:lpstr>
      <vt:lpstr>4. Loss Function</vt:lpstr>
      <vt:lpstr>loss function</vt:lpstr>
      <vt:lpstr>PowerPoint 프레젠테이션</vt:lpstr>
      <vt:lpstr>Optimizer </vt:lpstr>
      <vt:lpstr>5. Validation/Test Phase</vt:lpstr>
      <vt:lpstr>Non Maximum Suppression (NMS)</vt:lpstr>
      <vt:lpstr>Model Accuracy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TextBoxes: A Fast Text Detector with a Single Deep Neural Network</dc:title>
  <dc:creator>jominji</dc:creator>
  <cp:lastModifiedBy>jominji</cp:lastModifiedBy>
  <cp:revision>5</cp:revision>
  <dcterms:created xsi:type="dcterms:W3CDTF">2019-06-09T03:45:49Z</dcterms:created>
  <dcterms:modified xsi:type="dcterms:W3CDTF">2019-06-10T08:35:06Z</dcterms:modified>
</cp:coreProperties>
</file>